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5" r:id="rId16"/>
    <p:sldId id="276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99"/>
    <a:srgbClr val="FFFF66"/>
    <a:srgbClr val="3333CC"/>
    <a:srgbClr val="0066FF"/>
    <a:srgbClr val="FF99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3" autoAdjust="0"/>
    <p:restoredTop sz="9471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2B36-BCED-4C97-8955-34DC45B6552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E7C5-FA23-450B-9AB9-EBD46EDD2B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2B36-BCED-4C97-8955-34DC45B6552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E7C5-FA23-450B-9AB9-EBD46EDD2B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2B36-BCED-4C97-8955-34DC45B6552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E7C5-FA23-450B-9AB9-EBD46EDD2B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2B36-BCED-4C97-8955-34DC45B6552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E7C5-FA23-450B-9AB9-EBD46EDD2B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2B36-BCED-4C97-8955-34DC45B6552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E7C5-FA23-450B-9AB9-EBD46EDD2B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2B36-BCED-4C97-8955-34DC45B6552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E7C5-FA23-450B-9AB9-EBD46EDD2B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2B36-BCED-4C97-8955-34DC45B6552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E7C5-FA23-450B-9AB9-EBD46EDD2B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2B36-BCED-4C97-8955-34DC45B6552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E7C5-FA23-450B-9AB9-EBD46EDD2B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2B36-BCED-4C97-8955-34DC45B6552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E7C5-FA23-450B-9AB9-EBD46EDD2B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2B36-BCED-4C97-8955-34DC45B6552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E7C5-FA23-450B-9AB9-EBD46EDD2B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2B36-BCED-4C97-8955-34DC45B6552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E7C5-FA23-450B-9AB9-EBD46EDD2B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2B36-BCED-4C97-8955-34DC45B6552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8E7C5-FA23-450B-9AB9-EBD46EDD2B9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-13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214554"/>
            <a:ext cx="9001156" cy="1470025"/>
          </a:xfrm>
        </p:spPr>
        <p:txBody>
          <a:bodyPr>
            <a:noAutofit/>
          </a:bodyPr>
          <a:lstStyle/>
          <a:p>
            <a:r>
              <a:rPr lang="sk-SK" sz="8800" dirty="0" smtClean="0">
                <a:solidFill>
                  <a:srgbClr val="FFC000"/>
                </a:solidFill>
                <a:latin typeface="Segoe Script" pitchFamily="34" charset="0"/>
              </a:rPr>
              <a:t>Chrobáčiky</a:t>
            </a:r>
            <a:endParaRPr lang="sk-SK" sz="8800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714348" y="5857892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9900"/>
                </a:solidFill>
                <a:latin typeface="Segoe Script" pitchFamily="34" charset="0"/>
              </a:rPr>
              <a:t>#</a:t>
            </a:r>
            <a:r>
              <a:rPr lang="en-US" sz="3600" dirty="0" err="1" smtClean="0">
                <a:solidFill>
                  <a:srgbClr val="FF9900"/>
                </a:solidFill>
                <a:latin typeface="Segoe Script" pitchFamily="34" charset="0"/>
              </a:rPr>
              <a:t>tvo</a:t>
            </a:r>
            <a:r>
              <a:rPr lang="sk-SK" sz="3600" dirty="0" err="1" smtClean="0">
                <a:solidFill>
                  <a:srgbClr val="FF9900"/>
                </a:solidFill>
                <a:latin typeface="Segoe Script" pitchFamily="34" charset="0"/>
              </a:rPr>
              <a:t>ríme</a:t>
            </a:r>
            <a:r>
              <a:rPr lang="sk-SK" sz="3600" dirty="0" smtClean="0">
                <a:solidFill>
                  <a:srgbClr val="FF9900"/>
                </a:solidFill>
                <a:latin typeface="Segoe Script" pitchFamily="34" charset="0"/>
              </a:rPr>
              <a:t> a zostávame doma </a:t>
            </a:r>
            <a:r>
              <a:rPr lang="sk-SK" sz="3600" dirty="0" smtClean="0">
                <a:solidFill>
                  <a:srgbClr val="FF9900"/>
                </a:solidFill>
                <a:latin typeface="Segoe Script" pitchFamily="34" charset="0"/>
                <a:sym typeface="Wingdings" pitchFamily="2" charset="2"/>
              </a:rPr>
              <a:t></a:t>
            </a:r>
            <a:endParaRPr lang="sk-SK" sz="3600" dirty="0">
              <a:solidFill>
                <a:srgbClr val="FF99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IMG_66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3857652" cy="289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IMG_66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429000"/>
            <a:ext cx="4357686" cy="326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4000464" y="214290"/>
            <a:ext cx="51435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 </a:t>
            </a:r>
            <a:r>
              <a:rPr lang="sk-SK" sz="2800" dirty="0" smtClean="0">
                <a:latin typeface="Segoe Script" pitchFamily="34" charset="0"/>
              </a:rPr>
              <a:t>Dotvoríme ďalšie časti – hlavu doplníme o </a:t>
            </a:r>
            <a:r>
              <a:rPr lang="sk-SK" sz="2800" dirty="0" smtClean="0">
                <a:solidFill>
                  <a:srgbClr val="FFCC00"/>
                </a:solidFill>
                <a:latin typeface="Segoe Script" pitchFamily="34" charset="0"/>
              </a:rPr>
              <a:t>oči</a:t>
            </a:r>
            <a:r>
              <a:rPr lang="sk-SK" sz="2800" dirty="0" smtClean="0">
                <a:solidFill>
                  <a:srgbClr val="FF9900"/>
                </a:solidFill>
                <a:latin typeface="Segoe Script" pitchFamily="34" charset="0"/>
              </a:rPr>
              <a:t> </a:t>
            </a:r>
            <a:r>
              <a:rPr lang="sk-SK" sz="2800" dirty="0" smtClean="0">
                <a:latin typeface="Segoe Script" pitchFamily="34" charset="0"/>
              </a:rPr>
              <a:t>– poslúžia nám k tomu vrchnáčiky z </a:t>
            </a:r>
            <a:r>
              <a:rPr lang="sk-SK" sz="2800" dirty="0" smtClean="0">
                <a:solidFill>
                  <a:srgbClr val="FFCC00"/>
                </a:solidFill>
                <a:latin typeface="Segoe Script" pitchFamily="34" charset="0"/>
              </a:rPr>
              <a:t>PET fliaš </a:t>
            </a:r>
            <a:r>
              <a:rPr lang="sk-SK" sz="2800" dirty="0" smtClean="0">
                <a:latin typeface="Segoe Script" pitchFamily="34" charset="0"/>
              </a:rPr>
              <a:t>rôznych farieb, ktoré tiež nalepíme</a:t>
            </a:r>
          </a:p>
          <a:p>
            <a:pPr>
              <a:buFont typeface="Arial" pitchFamily="34" charset="0"/>
              <a:buChar char="•"/>
            </a:pPr>
            <a:endParaRPr lang="sk-SK" sz="2800" dirty="0">
              <a:latin typeface="Segoe Script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14282" y="3286124"/>
            <a:ext cx="42148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>
                <a:latin typeface="Segoe Script" pitchFamily="34" charset="0"/>
              </a:rPr>
              <a:t> </a:t>
            </a:r>
            <a:r>
              <a:rPr lang="sk-SK" sz="2800" dirty="0" smtClean="0">
                <a:latin typeface="Segoe Script" pitchFamily="34" charset="0"/>
              </a:rPr>
              <a:t>Na </a:t>
            </a:r>
            <a:r>
              <a:rPr lang="sk-SK" sz="2800" dirty="0" smtClean="0">
                <a:solidFill>
                  <a:srgbClr val="FFCC00"/>
                </a:solidFill>
                <a:latin typeface="Segoe Script" pitchFamily="34" charset="0"/>
              </a:rPr>
              <a:t>tykadlá</a:t>
            </a:r>
            <a:r>
              <a:rPr lang="sk-SK" sz="2800" dirty="0" smtClean="0">
                <a:latin typeface="Segoe Script" pitchFamily="34" charset="0"/>
              </a:rPr>
              <a:t> použijeme farebné plastové slamky, ktoré si skrátime podľa potreby a taktiež ich nalepíme na hlavu chrobáka</a:t>
            </a:r>
            <a:endParaRPr lang="sk-SK" sz="2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IMG_67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IMG_6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5072066" y="285728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Zástupný symbol obsahu 3" descr="IMG_67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71876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4000496" y="3286124"/>
            <a:ext cx="51435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>
                <a:latin typeface="Segoe Script" pitchFamily="34" charset="0"/>
              </a:rPr>
              <a:t> </a:t>
            </a:r>
            <a:r>
              <a:rPr lang="sk-SK" sz="2000" dirty="0" smtClean="0">
                <a:latin typeface="Segoe Script" pitchFamily="34" charset="0"/>
              </a:rPr>
              <a:t>Na nožičky využijeme </a:t>
            </a:r>
            <a:r>
              <a:rPr lang="sk-SK" sz="2000" dirty="0" smtClean="0">
                <a:solidFill>
                  <a:srgbClr val="FFCC00"/>
                </a:solidFill>
                <a:latin typeface="Segoe Script" pitchFamily="34" charset="0"/>
              </a:rPr>
              <a:t>drevené špajle </a:t>
            </a:r>
            <a:endParaRPr lang="sk-SK" sz="20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Segoe Script" pitchFamily="34" charset="0"/>
              </a:rPr>
              <a:t> Na špajdle si nameriame  dĺžku každej nožičky a opatrne ich </a:t>
            </a:r>
            <a:r>
              <a:rPr lang="sk-SK" sz="2000" dirty="0" smtClean="0">
                <a:solidFill>
                  <a:srgbClr val="FFCC00"/>
                </a:solidFill>
                <a:latin typeface="Segoe Script" pitchFamily="34" charset="0"/>
              </a:rPr>
              <a:t>nalomíme na troch miestach, čím</a:t>
            </a:r>
            <a:r>
              <a:rPr lang="sk-SK" sz="2000" dirty="0" smtClean="0">
                <a:latin typeface="Segoe Script" pitchFamily="34" charset="0"/>
              </a:rPr>
              <a:t> nám vzniknú jednotlivé články 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Segoe Script" pitchFamily="34" charset="0"/>
              </a:rPr>
              <a:t> Budeme potrebovať  </a:t>
            </a:r>
            <a:r>
              <a:rPr lang="sk-SK" sz="2000" dirty="0" smtClean="0">
                <a:solidFill>
                  <a:srgbClr val="FFCC00"/>
                </a:solidFill>
                <a:latin typeface="Segoe Script" pitchFamily="34" charset="0"/>
              </a:rPr>
              <a:t>3 páry - čiže 6 nožičiek, </a:t>
            </a:r>
            <a:r>
              <a:rPr lang="sk-SK" sz="2000" dirty="0" smtClean="0">
                <a:latin typeface="Segoe Script" pitchFamily="34" charset="0"/>
              </a:rPr>
              <a:t>ktoré postupne zo spodnej časti bruška chrobáčika prilepíme</a:t>
            </a:r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IMG_6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027417" y="2830707"/>
            <a:ext cx="4357719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IMG_67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714620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214282" y="214290"/>
            <a:ext cx="871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/>
              <a:t>  </a:t>
            </a:r>
            <a:r>
              <a:rPr lang="sk-SK" sz="2400" dirty="0" smtClean="0">
                <a:latin typeface="Segoe Script" pitchFamily="34" charset="0"/>
              </a:rPr>
              <a:t>Maľovanie chrobáčika - výber farieb závisí od </a:t>
            </a:r>
            <a:r>
              <a:rPr lang="sk-SK" sz="2400" dirty="0" smtClean="0">
                <a:solidFill>
                  <a:srgbClr val="FFCC00"/>
                </a:solidFill>
                <a:latin typeface="Segoe Script" pitchFamily="34" charset="0"/>
              </a:rPr>
              <a:t>farebnosti </a:t>
            </a:r>
            <a:r>
              <a:rPr lang="sk-SK" sz="2400" dirty="0" smtClean="0">
                <a:latin typeface="Segoe Script" pitchFamily="34" charset="0"/>
              </a:rPr>
              <a:t>vášho zvoleného obrázka chrobáčika ale môžete ho zdokonaliť i vlastnou </a:t>
            </a:r>
            <a:r>
              <a:rPr lang="sk-SK" sz="2400" dirty="0" smtClean="0">
                <a:solidFill>
                  <a:srgbClr val="FFCC00"/>
                </a:solidFill>
                <a:latin typeface="Segoe Script" pitchFamily="34" charset="0"/>
              </a:rPr>
              <a:t>fantáziou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Segoe Script" pitchFamily="34" charset="0"/>
              </a:rPr>
              <a:t> Použiť môžete </a:t>
            </a:r>
            <a:r>
              <a:rPr lang="sk-SK" sz="2400" dirty="0" smtClean="0">
                <a:solidFill>
                  <a:srgbClr val="FFCC00"/>
                </a:solidFill>
                <a:latin typeface="Segoe Script" pitchFamily="34" charset="0"/>
              </a:rPr>
              <a:t>temperové alebo akrilové farby </a:t>
            </a:r>
            <a:r>
              <a:rPr lang="sk-SK" sz="2400" dirty="0" smtClean="0">
                <a:latin typeface="Segoe Script" pitchFamily="34" charset="0"/>
              </a:rPr>
              <a:t>a po  ich zaschnutí  časti ešte vytieňovať </a:t>
            </a:r>
            <a:r>
              <a:rPr lang="sk-SK" sz="2400" dirty="0" smtClean="0">
                <a:solidFill>
                  <a:srgbClr val="FFCC00"/>
                </a:solidFill>
                <a:latin typeface="Segoe Script" pitchFamily="34" charset="0"/>
              </a:rPr>
              <a:t>pastelkami</a:t>
            </a:r>
          </a:p>
          <a:p>
            <a:pPr>
              <a:buFont typeface="Arial" pitchFamily="34" charset="0"/>
              <a:buChar char="•"/>
            </a:pPr>
            <a:endParaRPr lang="sk-SK" sz="2400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IMG_6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714620"/>
            <a:ext cx="4762564" cy="3571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IMG_6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68520" y="2946794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lokTextu 7"/>
          <p:cNvSpPr txBox="1"/>
          <p:nvPr/>
        </p:nvSpPr>
        <p:spPr>
          <a:xfrm>
            <a:off x="428596" y="428604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Segoe Script" pitchFamily="34" charset="0"/>
              </a:rPr>
              <a:t> Nezabudnite ani na </a:t>
            </a:r>
            <a:r>
              <a:rPr lang="sk-SK" sz="2400" dirty="0" smtClean="0">
                <a:solidFill>
                  <a:srgbClr val="FFCC00"/>
                </a:solidFill>
                <a:latin typeface="Segoe Script" pitchFamily="34" charset="0"/>
              </a:rPr>
              <a:t>detaily</a:t>
            </a:r>
            <a:r>
              <a:rPr lang="sk-SK" sz="2400" dirty="0" smtClean="0">
                <a:latin typeface="Segoe Script" pitchFamily="34" charset="0"/>
              </a:rPr>
              <a:t> na chrobáčikových krídlach 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Segoe Script" pitchFamily="34" charset="0"/>
              </a:rPr>
              <a:t> Tie môžu byť </a:t>
            </a:r>
            <a:r>
              <a:rPr lang="sk-SK" sz="2400" dirty="0" smtClean="0">
                <a:solidFill>
                  <a:srgbClr val="FFCC00"/>
                </a:solidFill>
                <a:latin typeface="Segoe Script" pitchFamily="34" charset="0"/>
              </a:rPr>
              <a:t>rôzne</a:t>
            </a:r>
            <a:r>
              <a:rPr lang="sk-SK" sz="2400" dirty="0" smtClean="0">
                <a:latin typeface="Segoe Script" pitchFamily="34" charset="0"/>
              </a:rPr>
              <a:t> – bodky, pásiky... - závisia od druhu vybraného chrobáčika ale môžete si samozrejme aj troška primyslieť  </a:t>
            </a:r>
            <a:r>
              <a:rPr lang="sk-SK" sz="2400" dirty="0" smtClean="0">
                <a:latin typeface="Segoe Script" pitchFamily="34" charset="0"/>
                <a:sym typeface="Wingdings" pitchFamily="2" charset="2"/>
              </a:rPr>
              <a:t> a namaľovať  čo sa páči Vám</a:t>
            </a:r>
            <a:endParaRPr lang="sk-SK" sz="2400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IMG_67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374630" cy="328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IMG_6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571876"/>
            <a:ext cx="421481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4643438" y="142852"/>
            <a:ext cx="45005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/>
              <a:t>  </a:t>
            </a:r>
            <a:r>
              <a:rPr lang="sk-SK" sz="2800" dirty="0" smtClean="0">
                <a:latin typeface="Segoe Script" pitchFamily="34" charset="0"/>
              </a:rPr>
              <a:t>Aby chrobáčik aj pekne pozeral, dotvoríme mu očká -  vystrihneme z výkresu </a:t>
            </a:r>
            <a:r>
              <a:rPr lang="sk-SK" sz="2800" dirty="0" smtClean="0">
                <a:solidFill>
                  <a:srgbClr val="FFCC00"/>
                </a:solidFill>
                <a:latin typeface="Segoe Script" pitchFamily="34" charset="0"/>
              </a:rPr>
              <a:t>2 kruhy</a:t>
            </a:r>
            <a:r>
              <a:rPr lang="sk-SK" sz="2800" dirty="0" smtClean="0">
                <a:latin typeface="Segoe Script" pitchFamily="34" charset="0"/>
              </a:rPr>
              <a:t>- tie nalepíme do vnútra vrchnáčikov a zrenice dokreslíme </a:t>
            </a:r>
            <a:r>
              <a:rPr lang="sk-SK" sz="2800" dirty="0" smtClean="0">
                <a:solidFill>
                  <a:srgbClr val="FFCC00"/>
                </a:solidFill>
                <a:latin typeface="Segoe Script" pitchFamily="34" charset="0"/>
              </a:rPr>
              <a:t>fixkou</a:t>
            </a:r>
            <a:endParaRPr lang="sk-SK" sz="2800" dirty="0">
              <a:solidFill>
                <a:srgbClr val="FFCC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IMG_6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5024977" cy="376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IMG_6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66682" y="991178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IMG_67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08333" y="3077758"/>
            <a:ext cx="4048116" cy="303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IMG_67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3571868" y="2714620"/>
            <a:ext cx="5048252" cy="378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6000" b="1" dirty="0" smtClean="0">
                <a:solidFill>
                  <a:srgbClr val="0070C0"/>
                </a:solidFill>
                <a:latin typeface="Segoe Script" pitchFamily="34" charset="0"/>
              </a:rPr>
              <a:t>Ďakujem a teším sa na Vaše práce </a:t>
            </a:r>
            <a:r>
              <a:rPr lang="sk-SK" sz="6000" b="1" dirty="0" smtClean="0">
                <a:solidFill>
                  <a:srgbClr val="0070C0"/>
                </a:solidFill>
                <a:latin typeface="Segoe Script" pitchFamily="34" charset="0"/>
                <a:sym typeface="Wingdings" pitchFamily="2" charset="2"/>
              </a:rPr>
              <a:t></a:t>
            </a:r>
          </a:p>
          <a:p>
            <a:pPr algn="ctr">
              <a:buNone/>
            </a:pPr>
            <a:endParaRPr lang="sk-SK" sz="1800" dirty="0" smtClean="0">
              <a:latin typeface="Segoe Script" pitchFamily="34" charset="0"/>
              <a:sym typeface="Wingdings" pitchFamily="2" charset="2"/>
            </a:endParaRPr>
          </a:p>
          <a:p>
            <a:pPr algn="ctr"/>
            <a:r>
              <a:rPr lang="sk-SK" sz="1800" dirty="0" smtClean="0">
                <a:latin typeface="Segoe Script" pitchFamily="34" charset="0"/>
                <a:sym typeface="Wingdings" pitchFamily="2" charset="2"/>
              </a:rPr>
              <a:t>f</a:t>
            </a:r>
            <a:r>
              <a:rPr lang="sk-SK" sz="1800" dirty="0" smtClean="0">
                <a:latin typeface="Segoe Script" pitchFamily="34" charset="0"/>
                <a:sym typeface="Wingdings" pitchFamily="2" charset="2"/>
              </a:rPr>
              <a:t>otografie vašich prác </a:t>
            </a:r>
            <a:r>
              <a:rPr lang="sk-SK" sz="1800" dirty="0" smtClean="0">
                <a:latin typeface="Segoe Script" pitchFamily="34" charset="0"/>
                <a:sym typeface="Wingdings" pitchFamily="2" charset="2"/>
              </a:rPr>
              <a:t>posielajte na : krkoskova.martina1@gmail.com</a:t>
            </a:r>
          </a:p>
          <a:p>
            <a:pPr algn="ctr">
              <a:buNone/>
            </a:pPr>
            <a:endParaRPr lang="sk-SK" sz="6000" dirty="0">
              <a:latin typeface="Segoe Script" pitchFamily="34" charset="0"/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500034" y="3571876"/>
            <a:ext cx="79296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>
                <a:solidFill>
                  <a:srgbClr val="92D050"/>
                </a:solidFill>
                <a:latin typeface="Segoe Script" pitchFamily="34" charset="0"/>
              </a:rPr>
              <a:t>Milí žiaci </a:t>
            </a:r>
            <a:r>
              <a:rPr lang="en-US" sz="5400" dirty="0" smtClean="0">
                <a:solidFill>
                  <a:srgbClr val="92D050"/>
                </a:solidFill>
                <a:latin typeface="Segoe Script" pitchFamily="34" charset="0"/>
              </a:rPr>
              <a:t>!</a:t>
            </a:r>
            <a:endParaRPr lang="sk-SK" sz="5400" dirty="0">
              <a:solidFill>
                <a:srgbClr val="92D050"/>
              </a:solidFill>
              <a:latin typeface="Segoe Script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latin typeface="Segoe Script" pitchFamily="34" charset="0"/>
              </a:rPr>
              <a:t>Ke</a:t>
            </a:r>
            <a:r>
              <a:rPr lang="sk-SK" dirty="0" err="1" smtClean="0">
                <a:latin typeface="Segoe Script" pitchFamily="34" charset="0"/>
              </a:rPr>
              <a:t>ďže</a:t>
            </a:r>
            <a:r>
              <a:rPr lang="sk-SK" dirty="0" smtClean="0">
                <a:latin typeface="Segoe Script" pitchFamily="34" charset="0"/>
              </a:rPr>
              <a:t> </a:t>
            </a:r>
            <a:r>
              <a:rPr lang="sk-SK" dirty="0" smtClean="0">
                <a:latin typeface="Segoe Script" pitchFamily="34" charset="0"/>
              </a:rPr>
              <a:t>nám momentálna </a:t>
            </a:r>
            <a:r>
              <a:rPr lang="sk-SK" dirty="0" smtClean="0">
                <a:latin typeface="Segoe Script" pitchFamily="34" charset="0"/>
              </a:rPr>
              <a:t>situácia </a:t>
            </a:r>
            <a:r>
              <a:rPr lang="sk-SK" dirty="0" smtClean="0">
                <a:solidFill>
                  <a:srgbClr val="FFCC00"/>
                </a:solidFill>
                <a:latin typeface="Segoe Script" pitchFamily="34" charset="0"/>
              </a:rPr>
              <a:t>neumožňuje</a:t>
            </a:r>
            <a:r>
              <a:rPr lang="sk-SK" dirty="0" smtClean="0">
                <a:latin typeface="Segoe Script" pitchFamily="34" charset="0"/>
              </a:rPr>
              <a:t>, aby sme sa stretávali na výtvarnom krúžku v našej </a:t>
            </a:r>
            <a:r>
              <a:rPr lang="sk-SK" dirty="0" err="1" smtClean="0">
                <a:solidFill>
                  <a:srgbClr val="FFCC00"/>
                </a:solidFill>
                <a:latin typeface="Segoe Script" pitchFamily="34" charset="0"/>
              </a:rPr>
              <a:t>ZUŠke</a:t>
            </a:r>
            <a:r>
              <a:rPr lang="sk-SK" dirty="0" smtClean="0">
                <a:latin typeface="Segoe Script" pitchFamily="34" charset="0"/>
              </a:rPr>
              <a:t>, budeme spolu tvoriť pomocou týchto krátkych prezentácií, ktoré slúžia ako </a:t>
            </a:r>
            <a:r>
              <a:rPr lang="sk-SK" dirty="0" smtClean="0">
                <a:solidFill>
                  <a:srgbClr val="FFCC00"/>
                </a:solidFill>
                <a:latin typeface="Segoe Script" pitchFamily="34" charset="0"/>
              </a:rPr>
              <a:t>základný návod</a:t>
            </a:r>
            <a:endParaRPr lang="sk-SK" dirty="0" smtClean="0">
              <a:latin typeface="Segoe Script" pitchFamily="34" charset="0"/>
            </a:endParaRPr>
          </a:p>
          <a:p>
            <a:r>
              <a:rPr lang="sk-SK" dirty="0" smtClean="0">
                <a:latin typeface="Segoe Script" pitchFamily="34" charset="0"/>
              </a:rPr>
              <a:t>Samozrejme, </a:t>
            </a:r>
            <a:r>
              <a:rPr lang="sk-SK" dirty="0" smtClean="0">
                <a:latin typeface="Segoe Script" pitchFamily="34" charset="0"/>
              </a:rPr>
              <a:t>výtvory môžete obohatiť aj vlastnými </a:t>
            </a:r>
            <a:r>
              <a:rPr lang="sk-SK" dirty="0" smtClean="0">
                <a:solidFill>
                  <a:srgbClr val="FFCC00"/>
                </a:solidFill>
                <a:latin typeface="Segoe Script" pitchFamily="34" charset="0"/>
              </a:rPr>
              <a:t>originálnymi nápadmi, </a:t>
            </a:r>
            <a:r>
              <a:rPr lang="sk-SK" dirty="0" smtClean="0">
                <a:latin typeface="Segoe Script" pitchFamily="34" charset="0"/>
              </a:rPr>
              <a:t>na ktoré sa moc teším </a:t>
            </a:r>
            <a:r>
              <a:rPr lang="sk-SK" dirty="0" smtClean="0">
                <a:latin typeface="Segoe Script" pitchFamily="34" charset="0"/>
                <a:sym typeface="Wingdings" pitchFamily="2" charset="2"/>
              </a:rPr>
              <a:t></a:t>
            </a:r>
            <a:endParaRPr lang="sk-SK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C000"/>
                </a:solidFill>
                <a:latin typeface="Segoe Script" pitchFamily="34" charset="0"/>
              </a:rPr>
              <a:t>Naša  dnešná téma :</a:t>
            </a:r>
            <a:br>
              <a:rPr lang="sk-SK" dirty="0" smtClean="0">
                <a:solidFill>
                  <a:srgbClr val="FFC000"/>
                </a:solidFill>
                <a:latin typeface="Segoe Script" pitchFamily="34" charset="0"/>
              </a:rPr>
            </a:br>
            <a:r>
              <a:rPr lang="sk-SK" dirty="0" smtClean="0">
                <a:solidFill>
                  <a:srgbClr val="92D050"/>
                </a:solidFill>
                <a:latin typeface="Segoe Script" pitchFamily="34" charset="0"/>
              </a:rPr>
              <a:t>Chrobáčiky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solidFill>
                  <a:srgbClr val="FFC000"/>
                </a:solidFill>
                <a:latin typeface="Segoe Script" pitchFamily="34" charset="0"/>
              </a:rPr>
              <a:t/>
            </a:r>
            <a:br>
              <a:rPr lang="sk-SK" dirty="0" smtClean="0">
                <a:solidFill>
                  <a:srgbClr val="FFC000"/>
                </a:solidFill>
                <a:latin typeface="Segoe Script" pitchFamily="34" charset="0"/>
              </a:rPr>
            </a:br>
            <a:endParaRPr lang="sk-SK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643050"/>
            <a:ext cx="8258204" cy="3983047"/>
          </a:xfrm>
        </p:spPr>
        <p:txBody>
          <a:bodyPr>
            <a:noAutofit/>
          </a:bodyPr>
          <a:lstStyle/>
          <a:p>
            <a:r>
              <a:rPr lang="sk-SK" sz="2800" dirty="0" smtClean="0">
                <a:latin typeface="Segoe Script" pitchFamily="34" charset="0"/>
              </a:rPr>
              <a:t>Vytvoríme si spolu </a:t>
            </a:r>
            <a:r>
              <a:rPr lang="sk-SK" sz="2800" dirty="0" smtClean="0">
                <a:solidFill>
                  <a:srgbClr val="FFCC00"/>
                </a:solidFill>
                <a:latin typeface="Segoe Script" pitchFamily="34" charset="0"/>
              </a:rPr>
              <a:t>dvojrozmerného chrobáčika </a:t>
            </a:r>
            <a:r>
              <a:rPr lang="sk-SK" sz="2800" dirty="0" smtClean="0">
                <a:latin typeface="Segoe Script" pitchFamily="34" charset="0"/>
              </a:rPr>
              <a:t>z kartónového papiera</a:t>
            </a:r>
          </a:p>
          <a:p>
            <a:r>
              <a:rPr lang="sk-SK" sz="2800" dirty="0" smtClean="0">
                <a:latin typeface="Segoe Script" pitchFamily="34" charset="0"/>
              </a:rPr>
              <a:t>Predlohou bude </a:t>
            </a:r>
            <a:r>
              <a:rPr lang="sk-SK" sz="2800" dirty="0" smtClean="0">
                <a:solidFill>
                  <a:srgbClr val="FFCC00"/>
                </a:solidFill>
                <a:latin typeface="Segoe Script" pitchFamily="34" charset="0"/>
              </a:rPr>
              <a:t>konkrétny reálny obrázok chrobáka</a:t>
            </a:r>
            <a:r>
              <a:rPr lang="sk-SK" sz="2800" dirty="0" smtClean="0">
                <a:latin typeface="Segoe Script" pitchFamily="34" charset="0"/>
              </a:rPr>
              <a:t> podľa vlastného výberu</a:t>
            </a:r>
          </a:p>
          <a:p>
            <a:r>
              <a:rPr lang="sk-SK" sz="2800" dirty="0" smtClean="0">
                <a:latin typeface="Segoe Script" pitchFamily="34" charset="0"/>
              </a:rPr>
              <a:t>Inšpirovať sa môžete </a:t>
            </a:r>
            <a:r>
              <a:rPr lang="sk-SK" sz="2800" dirty="0" smtClean="0">
                <a:solidFill>
                  <a:srgbClr val="FFCC00"/>
                </a:solidFill>
                <a:latin typeface="Segoe Script" pitchFamily="34" charset="0"/>
              </a:rPr>
              <a:t>priloženými obrázkami </a:t>
            </a:r>
            <a:r>
              <a:rPr lang="sk-SK" sz="2800" dirty="0" smtClean="0">
                <a:latin typeface="Segoe Script" pitchFamily="34" charset="0"/>
              </a:rPr>
              <a:t>v tejto prezentácii alebo prelistujte </a:t>
            </a:r>
            <a:r>
              <a:rPr lang="sk-SK" sz="2800" dirty="0" smtClean="0">
                <a:solidFill>
                  <a:srgbClr val="FFCC00"/>
                </a:solidFill>
                <a:latin typeface="Segoe Script" pitchFamily="34" charset="0"/>
              </a:rPr>
              <a:t>svoje knižky</a:t>
            </a:r>
            <a:r>
              <a:rPr lang="sk-SK" sz="2800" dirty="0" smtClean="0">
                <a:solidFill>
                  <a:srgbClr val="FF9900"/>
                </a:solidFill>
                <a:latin typeface="Segoe Script" pitchFamily="34" charset="0"/>
              </a:rPr>
              <a:t> </a:t>
            </a:r>
            <a:r>
              <a:rPr lang="sk-SK" sz="2800" dirty="0" smtClean="0">
                <a:latin typeface="Segoe Script" pitchFamily="34" charset="0"/>
              </a:rPr>
              <a:t>a vyberte si </a:t>
            </a:r>
            <a:r>
              <a:rPr lang="sk-SK" sz="2800" dirty="0" smtClean="0">
                <a:latin typeface="Segoe Script" pitchFamily="34" charset="0"/>
              </a:rPr>
              <a:t>chrobáčika, </a:t>
            </a:r>
            <a:r>
              <a:rPr lang="sk-SK" sz="2800" dirty="0" smtClean="0">
                <a:latin typeface="Segoe Script" pitchFamily="34" charset="0"/>
              </a:rPr>
              <a:t>ktorý Vás najviac zaujme či už svojím </a:t>
            </a:r>
            <a:r>
              <a:rPr lang="sk-SK" sz="2800" dirty="0" smtClean="0">
                <a:solidFill>
                  <a:srgbClr val="FFCC00"/>
                </a:solidFill>
                <a:latin typeface="Segoe Script" pitchFamily="34" charset="0"/>
              </a:rPr>
              <a:t>tvarom</a:t>
            </a:r>
            <a:r>
              <a:rPr lang="sk-SK" sz="2800" dirty="0" smtClean="0">
                <a:latin typeface="Segoe Script" pitchFamily="34" charset="0"/>
              </a:rPr>
              <a:t> tela, </a:t>
            </a:r>
            <a:r>
              <a:rPr lang="sk-SK" sz="2800" dirty="0" smtClean="0">
                <a:solidFill>
                  <a:srgbClr val="FFCC00"/>
                </a:solidFill>
                <a:latin typeface="Segoe Script" pitchFamily="34" charset="0"/>
              </a:rPr>
              <a:t>farebnosťou </a:t>
            </a:r>
            <a:r>
              <a:rPr lang="sk-SK" sz="2800" dirty="0" smtClean="0">
                <a:latin typeface="Segoe Script" pitchFamily="34" charset="0"/>
              </a:rPr>
              <a:t>alebo zaujímavým </a:t>
            </a:r>
            <a:r>
              <a:rPr lang="sk-SK" sz="2800" dirty="0" smtClean="0">
                <a:solidFill>
                  <a:srgbClr val="FFCC00"/>
                </a:solidFill>
                <a:latin typeface="Segoe Script" pitchFamily="34" charset="0"/>
              </a:rPr>
              <a:t>detailom</a:t>
            </a:r>
            <a:endParaRPr lang="sk-SK" sz="2800" dirty="0">
              <a:solidFill>
                <a:srgbClr val="FFCC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sk-SK" sz="4800" dirty="0" smtClean="0">
                <a:solidFill>
                  <a:srgbClr val="92D050"/>
                </a:solidFill>
                <a:latin typeface="Segoe Script" pitchFamily="34" charset="0"/>
              </a:rPr>
              <a:t>Čo vieme o chrobáčikoch ?</a:t>
            </a:r>
            <a:endParaRPr lang="sk-SK" sz="4800" dirty="0">
              <a:solidFill>
                <a:srgbClr val="92D050"/>
              </a:solidFill>
              <a:latin typeface="Segoe Script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r>
              <a:rPr lang="sk-SK" b="1" dirty="0" smtClean="0">
                <a:solidFill>
                  <a:srgbClr val="FFCC00"/>
                </a:solidFill>
                <a:latin typeface="Segoe Script" pitchFamily="34" charset="0"/>
              </a:rPr>
              <a:t>Rad </a:t>
            </a:r>
            <a:r>
              <a:rPr lang="sk-SK" dirty="0" smtClean="0">
                <a:latin typeface="Segoe Script" pitchFamily="34" charset="0"/>
              </a:rPr>
              <a:t>: hmyz, bezstavovce</a:t>
            </a:r>
          </a:p>
          <a:p>
            <a:r>
              <a:rPr lang="sk-SK" b="1" dirty="0" smtClean="0">
                <a:solidFill>
                  <a:srgbClr val="FFCC00"/>
                </a:solidFill>
                <a:latin typeface="Segoe Script" pitchFamily="34" charset="0"/>
              </a:rPr>
              <a:t>Stavba tela </a:t>
            </a:r>
            <a:r>
              <a:rPr lang="sk-SK" dirty="0" smtClean="0">
                <a:latin typeface="Segoe Script" pitchFamily="34" charset="0"/>
              </a:rPr>
              <a:t>: Článkonožce – tri páry článkovitých nôh, hlava, bruško, krídla, tykadlá</a:t>
            </a:r>
          </a:p>
          <a:p>
            <a:r>
              <a:rPr lang="sk-SK" dirty="0" smtClean="0">
                <a:latin typeface="Segoe Script" pitchFamily="34" charset="0"/>
              </a:rPr>
              <a:t>Viac ako </a:t>
            </a:r>
            <a:r>
              <a:rPr lang="sk-SK" b="1" dirty="0" smtClean="0">
                <a:solidFill>
                  <a:srgbClr val="FFCC00"/>
                </a:solidFill>
                <a:latin typeface="Segoe Script" pitchFamily="34" charset="0"/>
              </a:rPr>
              <a:t>350 000 </a:t>
            </a:r>
            <a:r>
              <a:rPr lang="sk-SK" dirty="0" smtClean="0">
                <a:latin typeface="Segoe Script" pitchFamily="34" charset="0"/>
              </a:rPr>
              <a:t>známych druhov</a:t>
            </a:r>
            <a:endParaRPr lang="sk-SK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image0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1848692" cy="3554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image2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357430"/>
            <a:ext cx="2071702" cy="3438407"/>
          </a:xfrm>
          <a:prstGeom prst="rect">
            <a:avLst/>
          </a:prstGeom>
        </p:spPr>
      </p:pic>
      <p:pic>
        <p:nvPicPr>
          <p:cNvPr id="7" name="Obrázok 6" descr="image1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42852"/>
            <a:ext cx="2147213" cy="3757622"/>
          </a:xfrm>
          <a:prstGeom prst="rect">
            <a:avLst/>
          </a:prstGeom>
        </p:spPr>
      </p:pic>
      <p:pic>
        <p:nvPicPr>
          <p:cNvPr id="8" name="Obrázok 7" descr="image1 (2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071678"/>
            <a:ext cx="2183495" cy="380219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image2 (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142852"/>
            <a:ext cx="2269986" cy="3224452"/>
          </a:xfrm>
          <a:prstGeom prst="rect">
            <a:avLst/>
          </a:prstGeom>
        </p:spPr>
      </p:pic>
      <p:pic>
        <p:nvPicPr>
          <p:cNvPr id="5" name="Obrázok 4" descr="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28604"/>
            <a:ext cx="4572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image2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357562"/>
            <a:ext cx="4064545" cy="3143248"/>
          </a:xfrm>
          <a:prstGeom prst="rect">
            <a:avLst/>
          </a:prstGeom>
        </p:spPr>
      </p:pic>
      <p:pic>
        <p:nvPicPr>
          <p:cNvPr id="7" name="Obrázok 6" descr="image0 (2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591" y="0"/>
            <a:ext cx="2263409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143000"/>
          </a:xfrm>
        </p:spPr>
        <p:txBody>
          <a:bodyPr>
            <a:noAutofit/>
          </a:bodyPr>
          <a:lstStyle/>
          <a:p>
            <a:r>
              <a:rPr lang="sk-SK" sz="5400" dirty="0" smtClean="0">
                <a:solidFill>
                  <a:srgbClr val="FFC000"/>
                </a:solidFill>
                <a:latin typeface="Segoe Script" pitchFamily="34" charset="0"/>
              </a:rPr>
              <a:t>Čo budeme potrebovať ?</a:t>
            </a:r>
            <a:br>
              <a:rPr lang="sk-SK" sz="5400" dirty="0" smtClean="0">
                <a:solidFill>
                  <a:srgbClr val="FFC000"/>
                </a:solidFill>
                <a:latin typeface="Segoe Script" pitchFamily="34" charset="0"/>
              </a:rPr>
            </a:br>
            <a:endParaRPr lang="sk-SK" sz="5400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/>
          <a:lstStyle/>
          <a:p>
            <a:r>
              <a:rPr lang="sk-SK" dirty="0" smtClean="0">
                <a:latin typeface="Segoe Script" pitchFamily="34" charset="0"/>
              </a:rPr>
              <a:t>Kartónový papier, výkres</a:t>
            </a:r>
          </a:p>
          <a:p>
            <a:r>
              <a:rPr lang="sk-SK" dirty="0" smtClean="0">
                <a:latin typeface="Segoe Script" pitchFamily="34" charset="0"/>
              </a:rPr>
              <a:t>Nožnice, lepidlo</a:t>
            </a:r>
          </a:p>
          <a:p>
            <a:r>
              <a:rPr lang="sk-SK" dirty="0" smtClean="0">
                <a:latin typeface="Segoe Script" pitchFamily="34" charset="0"/>
              </a:rPr>
              <a:t> Štetce</a:t>
            </a:r>
          </a:p>
          <a:p>
            <a:r>
              <a:rPr lang="sk-SK" dirty="0" smtClean="0">
                <a:latin typeface="Segoe Script" pitchFamily="34" charset="0"/>
              </a:rPr>
              <a:t>Farebné vrchnáčiky z PET fliaš, špajdle, </a:t>
            </a:r>
            <a:r>
              <a:rPr lang="sk-SK" dirty="0" err="1" smtClean="0">
                <a:latin typeface="Segoe Script" pitchFamily="34" charset="0"/>
              </a:rPr>
              <a:t>k</a:t>
            </a:r>
            <a:r>
              <a:rPr lang="sk-SK" dirty="0" err="1" smtClean="0">
                <a:latin typeface="Segoe Script" pitchFamily="34" charset="0"/>
              </a:rPr>
              <a:t>orálky</a:t>
            </a:r>
            <a:r>
              <a:rPr lang="sk-SK" dirty="0" smtClean="0">
                <a:latin typeface="Segoe Script" pitchFamily="34" charset="0"/>
              </a:rPr>
              <a:t>, slamky na pitie</a:t>
            </a:r>
          </a:p>
          <a:p>
            <a:r>
              <a:rPr lang="sk-SK" dirty="0" smtClean="0">
                <a:latin typeface="Segoe Script" pitchFamily="34" charset="0"/>
              </a:rPr>
              <a:t>Temperové farby, pastelky, ceruza, fixka</a:t>
            </a:r>
            <a:endParaRPr lang="sk-SK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IMG_6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3857628"/>
            <a:ext cx="3810025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IMG_6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786190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BlokTextu 9"/>
          <p:cNvSpPr txBox="1"/>
          <p:nvPr/>
        </p:nvSpPr>
        <p:spPr>
          <a:xfrm>
            <a:off x="1285852" y="142852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>
                <a:solidFill>
                  <a:srgbClr val="92D050"/>
                </a:solidFill>
                <a:latin typeface="Segoe Script" pitchFamily="34" charset="0"/>
              </a:rPr>
              <a:t>Postup</a:t>
            </a:r>
            <a:endParaRPr lang="sk-SK" sz="5400" dirty="0">
              <a:solidFill>
                <a:srgbClr val="92D050"/>
              </a:solidFill>
              <a:latin typeface="Segoe Script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57158" y="928670"/>
            <a:ext cx="8429684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sk-SK" sz="2000" dirty="0" smtClean="0"/>
              <a:t> </a:t>
            </a:r>
            <a:r>
              <a:rPr lang="sk-SK" sz="2400" dirty="0" smtClean="0">
                <a:latin typeface="Segoe Script" pitchFamily="34" charset="0"/>
              </a:rPr>
              <a:t>Na kartónový papier si </a:t>
            </a:r>
            <a:r>
              <a:rPr lang="sk-SK" sz="2400" dirty="0" smtClean="0">
                <a:solidFill>
                  <a:srgbClr val="FFCC00"/>
                </a:solidFill>
                <a:latin typeface="Segoe Script" pitchFamily="34" charset="0"/>
              </a:rPr>
              <a:t>fixkou</a:t>
            </a:r>
            <a:r>
              <a:rPr lang="sk-SK" sz="2400" dirty="0" smtClean="0">
                <a:latin typeface="Segoe Script" pitchFamily="34" charset="0"/>
              </a:rPr>
              <a:t> predkreslíme  jednotlivé časti tela chrobáčika – hlavu, bruško a krídla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sk-SK" sz="2400" dirty="0" smtClean="0">
                <a:latin typeface="Segoe Script" pitchFamily="34" charset="0"/>
              </a:rPr>
              <a:t>Všímame si pritom, aký </a:t>
            </a:r>
            <a:r>
              <a:rPr lang="sk-SK" sz="2400" dirty="0" smtClean="0">
                <a:solidFill>
                  <a:srgbClr val="FFCC00"/>
                </a:solidFill>
                <a:latin typeface="Segoe Script" pitchFamily="34" charset="0"/>
              </a:rPr>
              <a:t>tvar tela </a:t>
            </a:r>
            <a:r>
              <a:rPr lang="sk-SK" sz="2400" dirty="0" smtClean="0">
                <a:latin typeface="Segoe Script" pitchFamily="34" charset="0"/>
              </a:rPr>
              <a:t>má náš chrobáčik,  ktorého sme si vybrali – môže mať oválny, hranatý tvar...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sk-SK" sz="2400" dirty="0" smtClean="0">
                <a:latin typeface="Segoe Script" pitchFamily="34" charset="0"/>
              </a:rPr>
              <a:t>Jednotlivé predkreslené časti vystrihneme</a:t>
            </a:r>
            <a:endParaRPr lang="sk-SK" sz="2400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IMG_6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928934"/>
            <a:ext cx="4484188" cy="336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IMG_6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214554"/>
            <a:ext cx="4357686" cy="326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500034" y="500042"/>
            <a:ext cx="8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Segoe Script" pitchFamily="34" charset="0"/>
              </a:rPr>
              <a:t> </a:t>
            </a:r>
            <a:r>
              <a:rPr lang="sk-SK" sz="2800" dirty="0" smtClean="0">
                <a:latin typeface="Segoe Script" pitchFamily="34" charset="0"/>
              </a:rPr>
              <a:t>Jednotlivé časti zlepíme lepidlom – na </a:t>
            </a:r>
            <a:r>
              <a:rPr lang="sk-SK" sz="2800" dirty="0" smtClean="0">
                <a:solidFill>
                  <a:srgbClr val="FFCC00"/>
                </a:solidFill>
                <a:latin typeface="Segoe Script" pitchFamily="34" charset="0"/>
              </a:rPr>
              <a:t>bruško</a:t>
            </a:r>
            <a:r>
              <a:rPr lang="sk-SK" sz="2800" dirty="0" smtClean="0">
                <a:latin typeface="Segoe Script" pitchFamily="34" charset="0"/>
              </a:rPr>
              <a:t> nalepíme hlavu  a </a:t>
            </a:r>
            <a:r>
              <a:rPr lang="sk-SK" sz="2800" dirty="0" smtClean="0">
                <a:solidFill>
                  <a:srgbClr val="FFCC00"/>
                </a:solidFill>
                <a:latin typeface="Segoe Script" pitchFamily="34" charset="0"/>
              </a:rPr>
              <a:t>krídla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latin typeface="Segoe Script" pitchFamily="34" charset="0"/>
              </a:rPr>
              <a:t> Krídla môže mať chrobáčik v rôznej polohe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444</Words>
  <Application>Microsoft Office PowerPoint</Application>
  <PresentationFormat>Prezentácia na obrazovke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Chrobáčiky</vt:lpstr>
      <vt:lpstr>Milí žiaci !</vt:lpstr>
      <vt:lpstr>Naša  dnešná téma : Chrobáčiky  </vt:lpstr>
      <vt:lpstr>Čo vieme o chrobáčikoch ?</vt:lpstr>
      <vt:lpstr>Snímka 5</vt:lpstr>
      <vt:lpstr>Snímka 6</vt:lpstr>
      <vt:lpstr>Čo budeme potrebovať ? 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admin</dc:creator>
  <cp:lastModifiedBy>admin</cp:lastModifiedBy>
  <cp:revision>243</cp:revision>
  <dcterms:created xsi:type="dcterms:W3CDTF">2020-04-19T06:58:17Z</dcterms:created>
  <dcterms:modified xsi:type="dcterms:W3CDTF">2020-04-21T21:14:14Z</dcterms:modified>
</cp:coreProperties>
</file>